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0" r:id="rId2"/>
    <p:sldId id="256" r:id="rId3"/>
    <p:sldId id="261" r:id="rId4"/>
    <p:sldId id="262" r:id="rId5"/>
    <p:sldId id="263" r:id="rId6"/>
    <p:sldId id="264" r:id="rId7"/>
    <p:sldId id="266" r:id="rId8"/>
    <p:sldId id="267" r:id="rId9"/>
    <p:sldId id="268" r:id="rId10"/>
    <p:sldId id="259" r:id="rId11"/>
    <p:sldId id="270" r:id="rId12"/>
    <p:sldId id="271"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20"/>
    <p:restoredTop sz="94671"/>
  </p:normalViewPr>
  <p:slideViewPr>
    <p:cSldViewPr snapToGrid="0" snapToObjects="1">
      <p:cViewPr varScale="1">
        <p:scale>
          <a:sx n="82" d="100"/>
          <a:sy n="82" d="100"/>
        </p:scale>
        <p:origin x="168"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Triple Bottom Line</c:v>
                </c:pt>
              </c:strCache>
            </c:strRef>
          </c:tx>
          <c:dPt>
            <c:idx val="0"/>
            <c:bubble3D val="0"/>
            <c:spPr>
              <a:solidFill>
                <a:schemeClr val="accent6">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Sheet1!$A$2:$A$4</c:f>
              <c:strCache>
                <c:ptCount val="3"/>
                <c:pt idx="0">
                  <c:v>People</c:v>
                </c:pt>
                <c:pt idx="1">
                  <c:v>Profit</c:v>
                </c:pt>
                <c:pt idx="2">
                  <c:v>Planet</c:v>
                </c:pt>
              </c:strCache>
            </c:strRef>
          </c:cat>
          <c:val>
            <c:numRef>
              <c:f>Sheet1!$B$2:$B$4</c:f>
              <c:numCache>
                <c:formatCode>General</c:formatCode>
                <c:ptCount val="3"/>
                <c:pt idx="0">
                  <c:v>2.0</c:v>
                </c:pt>
                <c:pt idx="1">
                  <c:v>2.0</c:v>
                </c:pt>
                <c:pt idx="2">
                  <c:v>2.0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Triple Bottom Line</c:v>
                </c:pt>
              </c:strCache>
            </c:strRef>
          </c:tx>
          <c:dPt>
            <c:idx val="0"/>
            <c:bubble3D val="0"/>
            <c:spPr>
              <a:solidFill>
                <a:schemeClr val="accent6">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Sheet1!$A$2:$A$4</c:f>
              <c:strCache>
                <c:ptCount val="3"/>
                <c:pt idx="0">
                  <c:v>People</c:v>
                </c:pt>
                <c:pt idx="1">
                  <c:v>Profit</c:v>
                </c:pt>
                <c:pt idx="2">
                  <c:v>Planet</c:v>
                </c:pt>
              </c:strCache>
            </c:strRef>
          </c:cat>
          <c:val>
            <c:numRef>
              <c:f>Sheet1!$B$2:$B$4</c:f>
              <c:numCache>
                <c:formatCode>General</c:formatCode>
                <c:ptCount val="3"/>
                <c:pt idx="0">
                  <c:v>2.0</c:v>
                </c:pt>
                <c:pt idx="1">
                  <c:v>2.0</c:v>
                </c:pt>
                <c:pt idx="2">
                  <c:v>2.0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Triple Bottom Line</c:v>
                </c:pt>
              </c:strCache>
            </c:strRef>
          </c:tx>
          <c:dPt>
            <c:idx val="0"/>
            <c:bubble3D val="0"/>
            <c:spPr>
              <a:solidFill>
                <a:schemeClr val="accent6">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5">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cat>
            <c:strRef>
              <c:f>Sheet1!$A$2:$A$4</c:f>
              <c:strCache>
                <c:ptCount val="3"/>
                <c:pt idx="0">
                  <c:v>People</c:v>
                </c:pt>
                <c:pt idx="1">
                  <c:v>Profit</c:v>
                </c:pt>
                <c:pt idx="2">
                  <c:v>Planet</c:v>
                </c:pt>
              </c:strCache>
            </c:strRef>
          </c:cat>
          <c:val>
            <c:numRef>
              <c:f>Sheet1!$B$2:$B$4</c:f>
              <c:numCache>
                <c:formatCode>General</c:formatCode>
                <c:ptCount val="3"/>
                <c:pt idx="0">
                  <c:v>2.0</c:v>
                </c:pt>
                <c:pt idx="1">
                  <c:v>2.0</c:v>
                </c:pt>
                <c:pt idx="2">
                  <c:v>2.0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45ABE-6551-B042-9AF1-903805462802}" type="datetimeFigureOut">
              <a:rPr lang="en-US" smtClean="0"/>
              <a:t>5/4/16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8319E-3BC1-7543-B2C1-7BAB020E2714}" type="slidenum">
              <a:rPr lang="en-US" smtClean="0"/>
              <a:t>‹#›</a:t>
            </a:fld>
            <a:endParaRPr lang="en-US"/>
          </a:p>
        </p:txBody>
      </p:sp>
    </p:spTree>
    <p:extLst>
      <p:ext uri="{BB962C8B-B14F-4D97-AF65-F5344CB8AC3E}">
        <p14:creationId xmlns:p14="http://schemas.microsoft.com/office/powerpoint/2010/main" val="13509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D28319E-3BC1-7543-B2C1-7BAB020E2714}" type="slidenum">
              <a:rPr lang="en-US" smtClean="0"/>
              <a:t>1</a:t>
            </a:fld>
            <a:endParaRPr lang="en-US"/>
          </a:p>
        </p:txBody>
      </p:sp>
    </p:spTree>
    <p:extLst>
      <p:ext uri="{BB962C8B-B14F-4D97-AF65-F5344CB8AC3E}">
        <p14:creationId xmlns:p14="http://schemas.microsoft.com/office/powerpoint/2010/main" val="64992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851FA-27A9-B249-8086-7F03613166D6}"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41774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851FA-27A9-B249-8086-7F03613166D6}"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5460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851FA-27A9-B249-8086-7F03613166D6}"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93404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851FA-27A9-B249-8086-7F03613166D6}"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128178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7851FA-27A9-B249-8086-7F03613166D6}"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158070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7851FA-27A9-B249-8086-7F03613166D6}"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3834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7851FA-27A9-B249-8086-7F03613166D6}" type="datetimeFigureOut">
              <a:rPr lang="en-US" smtClean="0"/>
              <a:t>5/4/16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208829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7851FA-27A9-B249-8086-7F03613166D6}" type="datetimeFigureOut">
              <a:rPr lang="en-US" smtClean="0"/>
              <a:t>5/4/16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1727915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851FA-27A9-B249-8086-7F03613166D6}" type="datetimeFigureOut">
              <a:rPr lang="en-US" smtClean="0"/>
              <a:t>5/4/16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65984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7851FA-27A9-B249-8086-7F03613166D6}"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41215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7851FA-27A9-B249-8086-7F03613166D6}"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2945D-7057-F544-BC2A-24269631C8A1}" type="slidenum">
              <a:rPr lang="en-US" smtClean="0"/>
              <a:t>‹#›</a:t>
            </a:fld>
            <a:endParaRPr lang="en-US"/>
          </a:p>
        </p:txBody>
      </p:sp>
    </p:spTree>
    <p:extLst>
      <p:ext uri="{BB962C8B-B14F-4D97-AF65-F5344CB8AC3E}">
        <p14:creationId xmlns:p14="http://schemas.microsoft.com/office/powerpoint/2010/main" val="14014486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851FA-27A9-B249-8086-7F03613166D6}" type="datetimeFigureOut">
              <a:rPr lang="en-US" smtClean="0"/>
              <a:t>5/4/16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2945D-7057-F544-BC2A-24269631C8A1}" type="slidenum">
              <a:rPr lang="en-US" smtClean="0"/>
              <a:t>‹#›</a:t>
            </a:fld>
            <a:endParaRPr lang="en-US"/>
          </a:p>
        </p:txBody>
      </p:sp>
    </p:spTree>
    <p:extLst>
      <p:ext uri="{BB962C8B-B14F-4D97-AF65-F5344CB8AC3E}">
        <p14:creationId xmlns:p14="http://schemas.microsoft.com/office/powerpoint/2010/main" val="91206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JPG"/><Relationship Id="rId11"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jpg"/><Relationship Id="rId10" Type="http://schemas.openxmlformats.org/officeDocument/2006/relationships/image" Target="../media/image10.jpg"/><Relationship Id="rId11"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spTree>
    <p:extLst>
      <p:ext uri="{BB962C8B-B14F-4D97-AF65-F5344CB8AC3E}">
        <p14:creationId xmlns:p14="http://schemas.microsoft.com/office/powerpoint/2010/main" val="11145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graphicFrame>
        <p:nvGraphicFramePr>
          <p:cNvPr id="3" name="Chart 2"/>
          <p:cNvGraphicFramePr/>
          <p:nvPr>
            <p:extLst>
              <p:ext uri="{D42A27DB-BD31-4B8C-83A1-F6EECF244321}">
                <p14:modId xmlns:p14="http://schemas.microsoft.com/office/powerpoint/2010/main" val="1395054768"/>
              </p:ext>
            </p:extLst>
          </p:nvPr>
        </p:nvGraphicFramePr>
        <p:xfrm>
          <a:off x="8111067" y="3820041"/>
          <a:ext cx="4080933" cy="337662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541437" y="219051"/>
            <a:ext cx="745428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TRIPLE BOTTOM LINE</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6" name="Straight Connector 5"/>
          <p:cNvCxnSpPr/>
          <p:nvPr/>
        </p:nvCxnSpPr>
        <p:spPr>
          <a:xfrm>
            <a:off x="5548008" y="1234714"/>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56122" y="1294736"/>
            <a:ext cx="2024914" cy="707886"/>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PEOPLE</a:t>
            </a:r>
            <a:endParaRPr lang="en-US" sz="4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5" y="2371450"/>
            <a:ext cx="2678771" cy="22676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26" y="2276967"/>
            <a:ext cx="3376133" cy="25321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8402" t="9345" b="6770"/>
          <a:stretch/>
        </p:blipFill>
        <p:spPr>
          <a:xfrm>
            <a:off x="266632" y="2255151"/>
            <a:ext cx="3602292" cy="258089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r="25555"/>
          <a:stretch/>
        </p:blipFill>
        <p:spPr>
          <a:xfrm>
            <a:off x="287926" y="2099111"/>
            <a:ext cx="3614661" cy="3277472"/>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642" t="-1502" r="11456" b="1502"/>
          <a:stretch/>
        </p:blipFill>
        <p:spPr>
          <a:xfrm>
            <a:off x="250990" y="1992533"/>
            <a:ext cx="4033143" cy="338405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9955"/>
          <a:stretch/>
        </p:blipFill>
        <p:spPr>
          <a:xfrm>
            <a:off x="279038" y="2051077"/>
            <a:ext cx="4466098" cy="332550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6842" r="11555"/>
          <a:stretch/>
        </p:blipFill>
        <p:spPr>
          <a:xfrm>
            <a:off x="266632" y="1992533"/>
            <a:ext cx="5260082" cy="338405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867" y="1971179"/>
            <a:ext cx="5525800" cy="3673489"/>
          </a:xfrm>
          <a:prstGeom prst="rect">
            <a:avLst/>
          </a:prstGeom>
        </p:spPr>
      </p:pic>
      <p:sp>
        <p:nvSpPr>
          <p:cNvPr id="16" name="TextBox 15"/>
          <p:cNvSpPr txBox="1"/>
          <p:nvPr/>
        </p:nvSpPr>
        <p:spPr>
          <a:xfrm>
            <a:off x="5776790" y="2306686"/>
            <a:ext cx="6636883" cy="2862322"/>
          </a:xfrm>
          <a:prstGeom prst="rect">
            <a:avLst/>
          </a:prstGeom>
          <a:noFill/>
        </p:spPr>
        <p:txBody>
          <a:bodyPr wrap="square" rtlCol="0">
            <a:spAutoFit/>
          </a:bodyPr>
          <a:lstStyle/>
          <a:p>
            <a:pPr marL="285750" indent="-285750">
              <a:buFontTx/>
              <a:buChar char="-"/>
            </a:pPr>
            <a:r>
              <a:rPr lang="en-US" dirty="0" smtClean="0">
                <a:latin typeface="Century Gothic" charset="0"/>
                <a:ea typeface="Century Gothic" charset="0"/>
                <a:cs typeface="Century Gothic" charset="0"/>
              </a:rPr>
              <a:t>COMMERCIALLY ZONED MAILBOXES</a:t>
            </a:r>
          </a:p>
          <a:p>
            <a:pPr marL="285750" indent="-285750">
              <a:buFontTx/>
              <a:buChar char="-"/>
            </a:pPr>
            <a:r>
              <a:rPr lang="en-US" dirty="0" smtClean="0">
                <a:latin typeface="Century Gothic" charset="0"/>
                <a:ea typeface="Century Gothic" charset="0"/>
                <a:cs typeface="Century Gothic" charset="0"/>
              </a:rPr>
              <a:t>LOW COST OFFICE SPACE RENTAL</a:t>
            </a:r>
          </a:p>
          <a:p>
            <a:pPr marL="285750" indent="-285750">
              <a:buFontTx/>
              <a:buChar char="-"/>
            </a:pPr>
            <a:r>
              <a:rPr lang="en-US" dirty="0" smtClean="0">
                <a:latin typeface="Century Gothic" charset="0"/>
                <a:ea typeface="Century Gothic" charset="0"/>
                <a:cs typeface="Century Gothic" charset="0"/>
              </a:rPr>
              <a:t>GRANT/LOAN ASSISTANCE</a:t>
            </a:r>
          </a:p>
          <a:p>
            <a:pPr marL="285750" indent="-285750">
              <a:buFontTx/>
              <a:buChar char="-"/>
            </a:pPr>
            <a:r>
              <a:rPr lang="en-US" dirty="0" smtClean="0">
                <a:latin typeface="Century Gothic" charset="0"/>
                <a:ea typeface="Century Gothic" charset="0"/>
                <a:cs typeface="Century Gothic" charset="0"/>
              </a:rPr>
              <a:t>REDUCES AREA UNEMPLOYMENT</a:t>
            </a:r>
          </a:p>
          <a:p>
            <a:pPr marL="285750" indent="-285750">
              <a:buFontTx/>
              <a:buChar char="-"/>
            </a:pPr>
            <a:r>
              <a:rPr lang="en-US" dirty="0" smtClean="0">
                <a:latin typeface="Century Gothic" charset="0"/>
                <a:ea typeface="Century Gothic" charset="0"/>
                <a:cs typeface="Century Gothic" charset="0"/>
              </a:rPr>
              <a:t>INCREASE SURROUNDING LAND VALUES</a:t>
            </a:r>
          </a:p>
          <a:p>
            <a:pPr marL="285750" indent="-285750">
              <a:buFontTx/>
              <a:buChar char="-"/>
            </a:pPr>
            <a:r>
              <a:rPr lang="en-US" dirty="0" smtClean="0">
                <a:latin typeface="Century Gothic" charset="0"/>
                <a:ea typeface="Century Gothic" charset="0"/>
                <a:cs typeface="Century Gothic" charset="0"/>
              </a:rPr>
              <a:t>PARTNERED WITH VARIOUS LOCAL CHARITIES</a:t>
            </a:r>
          </a:p>
          <a:p>
            <a:pPr marL="742950" lvl="1" indent="-285750">
              <a:buFontTx/>
              <a:buChar char="-"/>
            </a:pPr>
            <a:r>
              <a:rPr lang="en-US" dirty="0" smtClean="0">
                <a:latin typeface="Century Gothic" charset="0"/>
                <a:ea typeface="Century Gothic" charset="0"/>
                <a:cs typeface="Century Gothic" charset="0"/>
              </a:rPr>
              <a:t>SUITS FOR VETERANS</a:t>
            </a:r>
          </a:p>
          <a:p>
            <a:pPr marL="742950" lvl="1" indent="-285750">
              <a:buFontTx/>
              <a:buChar char="-"/>
            </a:pPr>
            <a:r>
              <a:rPr lang="en-US" dirty="0" smtClean="0">
                <a:latin typeface="Century Gothic" charset="0"/>
                <a:ea typeface="Century Gothic" charset="0"/>
                <a:cs typeface="Century Gothic" charset="0"/>
              </a:rPr>
              <a:t>DRESS FOR SUCCESS</a:t>
            </a:r>
          </a:p>
          <a:p>
            <a:pPr marL="285750" indent="-285750">
              <a:buFontTx/>
              <a:buChar char="-"/>
            </a:pPr>
            <a:endParaRPr lang="en-US" dirty="0" smtClean="0">
              <a:latin typeface="Century Gothic" charset="0"/>
              <a:ea typeface="Century Gothic" charset="0"/>
              <a:cs typeface="Century Gothic" charset="0"/>
            </a:endParaRPr>
          </a:p>
          <a:p>
            <a:pPr marL="285750" indent="-285750">
              <a:buFontTx/>
              <a:buChar char="-"/>
            </a:pPr>
            <a:endParaRPr lang="en-US" dirty="0" smtClean="0">
              <a:latin typeface="Century Gothic" charset="0"/>
              <a:ea typeface="Century Gothic" charset="0"/>
              <a:cs typeface="Century Gothic" charset="0"/>
            </a:endParaRPr>
          </a:p>
        </p:txBody>
      </p:sp>
    </p:spTree>
    <p:extLst>
      <p:ext uri="{BB962C8B-B14F-4D97-AF65-F5344CB8AC3E}">
        <p14:creationId xmlns:p14="http://schemas.microsoft.com/office/powerpoint/2010/main" val="1613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childTnLst>
                          </p:cTn>
                        </p:par>
                        <p:par>
                          <p:cTn id="16" fill="hold">
                            <p:stCondLst>
                              <p:cond delay="90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p:stCondLst>
                              <p:cond delay="14000"/>
                            </p:stCondLst>
                            <p:childTnLst>
                              <p:par>
                                <p:cTn id="21" presetID="10" presetClass="entr" presetSubtype="0" fill="hold" nodeType="after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0"/>
                                        <p:tgtEl>
                                          <p:spTgt spid="11"/>
                                        </p:tgtEl>
                                      </p:cBhvr>
                                    </p:animEffect>
                                  </p:childTnLst>
                                </p:cTn>
                              </p:par>
                            </p:childTnLst>
                          </p:cTn>
                        </p:par>
                        <p:par>
                          <p:cTn id="24" fill="hold">
                            <p:stCondLst>
                              <p:cond delay="19000"/>
                            </p:stCondLst>
                            <p:childTnLst>
                              <p:par>
                                <p:cTn id="25" presetID="10" presetClass="entr" presetSubtype="0" fill="hold" nodeType="after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childTnLst>
                          </p:cTn>
                        </p:par>
                        <p:par>
                          <p:cTn id="28" fill="hold">
                            <p:stCondLst>
                              <p:cond delay="24000"/>
                            </p:stCondLst>
                            <p:childTnLst>
                              <p:par>
                                <p:cTn id="29" presetID="10" presetClass="entr" presetSubtype="0" fill="hold" nodeType="after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3000"/>
                                        <p:tgtEl>
                                          <p:spTgt spid="14"/>
                                        </p:tgtEl>
                                      </p:cBhvr>
                                    </p:animEffect>
                                  </p:childTnLst>
                                </p:cTn>
                              </p:par>
                            </p:childTnLst>
                          </p:cTn>
                        </p:par>
                        <p:par>
                          <p:cTn id="32" fill="hold">
                            <p:stCondLst>
                              <p:cond delay="29000"/>
                            </p:stCondLst>
                            <p:childTnLst>
                              <p:par>
                                <p:cTn id="33" presetID="10"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3000"/>
                                        <p:tgtEl>
                                          <p:spTgt spid="12"/>
                                        </p:tgtEl>
                                      </p:cBhvr>
                                    </p:animEffect>
                                  </p:childTnLst>
                                </p:cTn>
                              </p:par>
                            </p:childTnLst>
                          </p:cTn>
                        </p:par>
                        <p:par>
                          <p:cTn id="36" fill="hold">
                            <p:stCondLst>
                              <p:cond delay="34000"/>
                            </p:stCondLst>
                            <p:childTnLst>
                              <p:par>
                                <p:cTn id="37" presetID="10" presetClass="entr" presetSubtype="0" fill="hold" nodeType="afterEffect">
                                  <p:stCondLst>
                                    <p:cond delay="20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3000"/>
                                        <p:tgtEl>
                                          <p:spTgt spid="10"/>
                                        </p:tgtEl>
                                      </p:cBhvr>
                                    </p:animEffect>
                                  </p:childTnLst>
                                </p:cTn>
                              </p:par>
                            </p:childTnLst>
                          </p:cTn>
                        </p:par>
                        <p:par>
                          <p:cTn id="40" fill="hold">
                            <p:stCondLst>
                              <p:cond delay="39000"/>
                            </p:stCondLst>
                            <p:childTnLst>
                              <p:par>
                                <p:cTn id="41" presetID="10" presetClass="entr" presetSubtype="0" fill="hold" nodeType="afterEffect">
                                  <p:stCondLst>
                                    <p:cond delay="2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graphicFrame>
        <p:nvGraphicFramePr>
          <p:cNvPr id="3" name="Chart 2"/>
          <p:cNvGraphicFramePr/>
          <p:nvPr>
            <p:extLst>
              <p:ext uri="{D42A27DB-BD31-4B8C-83A1-F6EECF244321}">
                <p14:modId xmlns:p14="http://schemas.microsoft.com/office/powerpoint/2010/main" val="1436693191"/>
              </p:ext>
            </p:extLst>
          </p:nvPr>
        </p:nvGraphicFramePr>
        <p:xfrm>
          <a:off x="8111067" y="3820041"/>
          <a:ext cx="4080933" cy="337662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541437" y="219051"/>
            <a:ext cx="745428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TRIPLE BOTTOM LINE</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6" name="Straight Connector 5"/>
          <p:cNvCxnSpPr/>
          <p:nvPr/>
        </p:nvCxnSpPr>
        <p:spPr>
          <a:xfrm>
            <a:off x="5548008" y="1234714"/>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355508" y="1294736"/>
            <a:ext cx="1826142" cy="707886"/>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PROFIT</a:t>
            </a:r>
            <a:endParaRPr lang="en-US" sz="4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10" name="TextBox 9"/>
          <p:cNvSpPr txBox="1"/>
          <p:nvPr/>
        </p:nvSpPr>
        <p:spPr>
          <a:xfrm>
            <a:off x="541867" y="2455333"/>
            <a:ext cx="7382933" cy="3416320"/>
          </a:xfrm>
          <a:prstGeom prst="rect">
            <a:avLst/>
          </a:prstGeom>
          <a:noFill/>
        </p:spPr>
        <p:txBody>
          <a:bodyPr wrap="square" rtlCol="0">
            <a:spAutoFit/>
          </a:bodyPr>
          <a:lstStyle/>
          <a:p>
            <a:pPr marL="285750" indent="-285750">
              <a:buFontTx/>
              <a:buChar char="-"/>
            </a:pPr>
            <a:r>
              <a:rPr lang="en-US" dirty="0" smtClean="0">
                <a:latin typeface="Century Gothic" charset="0"/>
                <a:ea typeface="Century Gothic" charset="0"/>
                <a:cs typeface="Century Gothic" charset="0"/>
              </a:rPr>
              <a:t>SPLIT PROFIT COMPANY/ NON-PROFIT COMPANY</a:t>
            </a:r>
          </a:p>
          <a:p>
            <a:pPr marL="285750" indent="-285750">
              <a:buFontTx/>
              <a:buChar char="-"/>
            </a:pPr>
            <a:r>
              <a:rPr lang="en-US" dirty="0" smtClean="0">
                <a:latin typeface="Century Gothic" charset="0"/>
                <a:ea typeface="Century Gothic" charset="0"/>
                <a:cs typeface="Century Gothic" charset="0"/>
              </a:rPr>
              <a:t>PROFIT COMPANY OWNS/MAINTAINS PROPERTY &amp; BUILDING</a:t>
            </a:r>
          </a:p>
          <a:p>
            <a:pPr marL="742950" lvl="1" indent="-285750">
              <a:buFontTx/>
              <a:buChar char="-"/>
            </a:pPr>
            <a:r>
              <a:rPr lang="en-US" dirty="0" smtClean="0">
                <a:latin typeface="Century Gothic" charset="0"/>
                <a:ea typeface="Century Gothic" charset="0"/>
                <a:cs typeface="Century Gothic" charset="0"/>
              </a:rPr>
              <a:t>ALLOWS FOR ENVIRONMENTAL INCENTIVES/PROFIT</a:t>
            </a:r>
          </a:p>
          <a:p>
            <a:pPr marL="285750" indent="-285750">
              <a:buFontTx/>
              <a:buChar char="-"/>
            </a:pPr>
            <a:r>
              <a:rPr lang="en-US" dirty="0" smtClean="0">
                <a:latin typeface="Century Gothic" charset="0"/>
                <a:ea typeface="Century Gothic" charset="0"/>
                <a:cs typeface="Century Gothic" charset="0"/>
              </a:rPr>
              <a:t>NON-PROFIT SECTOR OPERATES COMMUNITY CENTER</a:t>
            </a:r>
          </a:p>
          <a:p>
            <a:pPr marL="285750" indent="-285750">
              <a:buFontTx/>
              <a:buChar char="-"/>
            </a:pPr>
            <a:r>
              <a:rPr lang="en-US" dirty="0" smtClean="0">
                <a:latin typeface="Century Gothic" charset="0"/>
                <a:ea typeface="Century Gothic" charset="0"/>
                <a:cs typeface="Century Gothic" charset="0"/>
              </a:rPr>
              <a:t>PROJECTED MAILBOX REVENUE:</a:t>
            </a:r>
          </a:p>
          <a:p>
            <a:pPr marL="742950" lvl="1" indent="-285750">
              <a:buFontTx/>
              <a:buChar char="-"/>
            </a:pPr>
            <a:r>
              <a:rPr lang="en-US" dirty="0" smtClean="0">
                <a:latin typeface="Century Gothic" charset="0"/>
                <a:ea typeface="Century Gothic" charset="0"/>
                <a:cs typeface="Century Gothic" charset="0"/>
              </a:rPr>
              <a:t>$5/MONTH PER UNIT</a:t>
            </a:r>
          </a:p>
          <a:p>
            <a:pPr marL="742950" lvl="1" indent="-285750">
              <a:buFontTx/>
              <a:buChar char="-"/>
            </a:pPr>
            <a:r>
              <a:rPr lang="en-US" dirty="0" smtClean="0">
                <a:latin typeface="Century Gothic" charset="0"/>
                <a:ea typeface="Century Gothic" charset="0"/>
                <a:cs typeface="Century Gothic" charset="0"/>
              </a:rPr>
              <a:t>MONTHLY TOTAL REVENUE = $2,500</a:t>
            </a:r>
          </a:p>
          <a:p>
            <a:pPr marL="285750" indent="-285750">
              <a:buFontTx/>
              <a:buChar char="-"/>
            </a:pPr>
            <a:r>
              <a:rPr lang="en-US" dirty="0" smtClean="0">
                <a:latin typeface="Century Gothic" charset="0"/>
                <a:ea typeface="Century Gothic" charset="0"/>
                <a:cs typeface="Century Gothic" charset="0"/>
              </a:rPr>
              <a:t>PROJECTED OFFICE SPACE REVENUE:</a:t>
            </a:r>
          </a:p>
          <a:p>
            <a:pPr marL="742950" lvl="1" indent="-285750">
              <a:buFontTx/>
              <a:buChar char="-"/>
            </a:pPr>
            <a:r>
              <a:rPr lang="en-US" dirty="0" smtClean="0">
                <a:latin typeface="Century Gothic" charset="0"/>
                <a:ea typeface="Century Gothic" charset="0"/>
                <a:cs typeface="Century Gothic" charset="0"/>
              </a:rPr>
              <a:t>$100/MONTH PER UNIT</a:t>
            </a:r>
          </a:p>
          <a:p>
            <a:pPr marL="742950" lvl="1" indent="-285750">
              <a:buFontTx/>
              <a:buChar char="-"/>
            </a:pPr>
            <a:r>
              <a:rPr lang="en-US" dirty="0" smtClean="0">
                <a:latin typeface="Century Gothic" charset="0"/>
                <a:ea typeface="Century Gothic" charset="0"/>
                <a:cs typeface="Century Gothic" charset="0"/>
              </a:rPr>
              <a:t>MONTHLY TOTAL REVENUE = $9,600</a:t>
            </a:r>
          </a:p>
          <a:p>
            <a:pPr marL="285750" indent="-285750">
              <a:buFontTx/>
              <a:buChar char="-"/>
            </a:pPr>
            <a:r>
              <a:rPr lang="en-US" dirty="0" smtClean="0">
                <a:latin typeface="Century Gothic" charset="0"/>
                <a:ea typeface="Century Gothic" charset="0"/>
                <a:cs typeface="Century Gothic" charset="0"/>
              </a:rPr>
              <a:t>ESTIMATED BREAK-EVEN POINT</a:t>
            </a:r>
          </a:p>
          <a:p>
            <a:pPr marL="742950" lvl="1" indent="-285750">
              <a:buFontTx/>
              <a:buChar char="-"/>
            </a:pPr>
            <a:r>
              <a:rPr lang="en-US" dirty="0" smtClean="0">
                <a:latin typeface="Century Gothic" charset="0"/>
                <a:ea typeface="Century Gothic" charset="0"/>
                <a:cs typeface="Century Gothic" charset="0"/>
              </a:rPr>
              <a:t>45% - 55% OCCUPANCY</a:t>
            </a:r>
          </a:p>
        </p:txBody>
      </p:sp>
    </p:spTree>
    <p:extLst>
      <p:ext uri="{BB962C8B-B14F-4D97-AF65-F5344CB8AC3E}">
        <p14:creationId xmlns:p14="http://schemas.microsoft.com/office/powerpoint/2010/main" val="145918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
            <a:ext cx="12326112" cy="7150608"/>
          </a:xfrm>
          <a:prstGeom prst="rect">
            <a:avLst/>
          </a:prstGeom>
        </p:spPr>
      </p:pic>
      <p:sp>
        <p:nvSpPr>
          <p:cNvPr id="3" name="Rectangle 2"/>
          <p:cNvSpPr/>
          <p:nvPr/>
        </p:nvSpPr>
        <p:spPr>
          <a:xfrm>
            <a:off x="5027152" y="219051"/>
            <a:ext cx="6482865" cy="1015663"/>
          </a:xfrm>
          <a:prstGeom prst="rect">
            <a:avLst/>
          </a:prstGeom>
          <a:noFill/>
        </p:spPr>
        <p:txBody>
          <a:bodyPr wrap="none" lIns="91440" tIns="45720" rIns="91440" bIns="45720">
            <a:spAutoFit/>
          </a:bodyPr>
          <a:lstStyle/>
          <a:p>
            <a:pPr algn="ctr"/>
            <a:r>
              <a:rPr lang="en-US" sz="6000" dirty="0" smtClean="0">
                <a:ln w="0"/>
                <a:solidFill>
                  <a:schemeClr val="bg1"/>
                </a:solidFill>
                <a:effectLst>
                  <a:outerShdw blurRad="38100" dist="19050" dir="2700000" algn="tl" rotWithShape="0">
                    <a:srgbClr val="C00000">
                      <a:alpha val="40000"/>
                    </a:srgbClr>
                  </a:outerShdw>
                </a:effectLst>
                <a:latin typeface="Century Gothic" charset="0"/>
                <a:ea typeface="Century Gothic" charset="0"/>
                <a:cs typeface="Century Gothic" charset="0"/>
              </a:rPr>
              <a:t>RAISING CAPITAL</a:t>
            </a:r>
            <a:endParaRPr lang="en-US" sz="6000" cap="none" spc="0" dirty="0">
              <a:ln w="0"/>
              <a:solidFill>
                <a:schemeClr val="bg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4" name="Straight Connector 3"/>
          <p:cNvCxnSpPr/>
          <p:nvPr/>
        </p:nvCxnSpPr>
        <p:spPr>
          <a:xfrm>
            <a:off x="5548008" y="1234714"/>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78" y="2055129"/>
            <a:ext cx="4974336" cy="5819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8" y="2753326"/>
            <a:ext cx="4233164" cy="1387923"/>
          </a:xfrm>
          <a:prstGeom prst="rect">
            <a:avLst/>
          </a:prstGeom>
          <a:effectLst>
            <a:softEdge rad="63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8" y="4213696"/>
            <a:ext cx="3560487" cy="2670365"/>
          </a:xfrm>
          <a:prstGeom prst="rect">
            <a:avLst/>
          </a:prstGeom>
          <a:effectLst>
            <a:softEdge rad="63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1608" y="4257449"/>
            <a:ext cx="4590391" cy="2582860"/>
          </a:xfrm>
          <a:prstGeom prst="rect">
            <a:avLst/>
          </a:prstGeom>
          <a:effectLst>
            <a:softEdge rad="6350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3695" y="1784651"/>
            <a:ext cx="3448304" cy="2385293"/>
          </a:xfrm>
          <a:prstGeom prst="rect">
            <a:avLst/>
          </a:prstGeom>
          <a:effectLst>
            <a:softEdge rad="0"/>
          </a:effectLst>
        </p:spPr>
      </p:pic>
    </p:spTree>
    <p:extLst>
      <p:ext uri="{BB962C8B-B14F-4D97-AF65-F5344CB8AC3E}">
        <p14:creationId xmlns:p14="http://schemas.microsoft.com/office/powerpoint/2010/main" val="57485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sp>
        <p:nvSpPr>
          <p:cNvPr id="4" name="Rectangle 3"/>
          <p:cNvSpPr/>
          <p:nvPr/>
        </p:nvSpPr>
        <p:spPr>
          <a:xfrm>
            <a:off x="6275067" y="296547"/>
            <a:ext cx="5330305" cy="1938992"/>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PHILADELPHIA</a:t>
            </a:r>
          </a:p>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ROW HOUSE</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5" name="Rectangle 4"/>
          <p:cNvSpPr/>
          <p:nvPr/>
        </p:nvSpPr>
        <p:spPr>
          <a:xfrm>
            <a:off x="6964360" y="2483055"/>
            <a:ext cx="3951723" cy="1938992"/>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COMMUNITY </a:t>
            </a:r>
          </a:p>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DEVELOPMENT </a:t>
            </a:r>
          </a:p>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PROGRAM</a:t>
            </a:r>
            <a:endParaRPr lang="en-US" sz="4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6" name="Rectangle 5"/>
          <p:cNvSpPr/>
          <p:nvPr/>
        </p:nvSpPr>
        <p:spPr>
          <a:xfrm>
            <a:off x="0" y="6440199"/>
            <a:ext cx="12144671" cy="400110"/>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LUCY CABRERA        ANTHONY CALVANO        TAO CHEN        SHAUN GAVIDIA        HO-KAI HUANG</a:t>
            </a:r>
            <a:endParaRPr lang="en-US" sz="2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8" name="Straight Connector 7"/>
          <p:cNvCxnSpPr/>
          <p:nvPr/>
        </p:nvCxnSpPr>
        <p:spPr>
          <a:xfrm>
            <a:off x="6219648" y="2343218"/>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05056" y="4651260"/>
            <a:ext cx="4070345" cy="1384995"/>
          </a:xfrm>
          <a:prstGeom prst="rect">
            <a:avLst/>
          </a:prstGeom>
          <a:noFill/>
        </p:spPr>
        <p:txBody>
          <a:bodyPr wrap="none" lIns="91440" tIns="45720" rIns="91440" bIns="45720">
            <a:spAutoFit/>
          </a:bodyPr>
          <a:lstStyle/>
          <a:p>
            <a:pPr algn="ctr"/>
            <a:r>
              <a:rPr lang="en-US" sz="28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THANK YOU FOR YOUR</a:t>
            </a:r>
          </a:p>
          <a:p>
            <a:pPr algn="ctr"/>
            <a:r>
              <a:rPr lang="en-US" sz="28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SUPPORT</a:t>
            </a:r>
            <a:r>
              <a:rPr lang="en-US" sz="28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AND</a:t>
            </a:r>
          </a:p>
          <a:p>
            <a:pPr algn="ctr"/>
            <a:r>
              <a:rPr lang="en-US" sz="28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CONTRIBUTION</a:t>
            </a:r>
            <a:endParaRPr lang="en-US" sz="28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93" y="601284"/>
            <a:ext cx="4276900" cy="570253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576" b="7677"/>
          <a:stretch/>
        </p:blipFill>
        <p:spPr>
          <a:xfrm>
            <a:off x="520700" y="601285"/>
            <a:ext cx="5053886" cy="5702533"/>
          </a:xfrm>
          <a:prstGeom prst="rect">
            <a:avLst/>
          </a:prstGeom>
        </p:spPr>
      </p:pic>
    </p:spTree>
    <p:extLst>
      <p:ext uri="{BB962C8B-B14F-4D97-AF65-F5344CB8AC3E}">
        <p14:creationId xmlns:p14="http://schemas.microsoft.com/office/powerpoint/2010/main" val="16380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par>
                          <p:cTn id="8" fill="hold">
                            <p:stCondLst>
                              <p:cond delay="3000"/>
                            </p:stCondLst>
                            <p:childTnLst>
                              <p:par>
                                <p:cTn id="9" presetID="10" presetClass="exit" presetSubtype="0" fill="hold" nodeType="afterEffect">
                                  <p:stCondLst>
                                    <p:cond delay="5000"/>
                                  </p:stCondLst>
                                  <p:childTnLst>
                                    <p:animEffect transition="out" filter="fade">
                                      <p:cBhvr>
                                        <p:cTn id="10" dur="5000"/>
                                        <p:tgtEl>
                                          <p:spTgt spid="2"/>
                                        </p:tgtEl>
                                      </p:cBhvr>
                                    </p:animEffect>
                                    <p:set>
                                      <p:cBhvr>
                                        <p:cTn id="11"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576" b="7677"/>
          <a:stretch/>
        </p:blipFill>
        <p:spPr>
          <a:xfrm>
            <a:off x="520700" y="601285"/>
            <a:ext cx="5053886" cy="5702533"/>
          </a:xfrm>
          <a:prstGeom prst="rect">
            <a:avLst/>
          </a:prstGeom>
        </p:spPr>
      </p:pic>
      <p:sp>
        <p:nvSpPr>
          <p:cNvPr id="4" name="Rectangle 3"/>
          <p:cNvSpPr/>
          <p:nvPr/>
        </p:nvSpPr>
        <p:spPr>
          <a:xfrm>
            <a:off x="6275067" y="296547"/>
            <a:ext cx="5330305" cy="1938992"/>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PHILADELPHIA</a:t>
            </a:r>
          </a:p>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ROW HOUSE</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5" name="Rectangle 4"/>
          <p:cNvSpPr/>
          <p:nvPr/>
        </p:nvSpPr>
        <p:spPr>
          <a:xfrm>
            <a:off x="6964360" y="2483055"/>
            <a:ext cx="3951723" cy="1938992"/>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COMMUNITY </a:t>
            </a:r>
          </a:p>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DEVELOPMENT </a:t>
            </a:r>
          </a:p>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PROGRAM</a:t>
            </a:r>
            <a:endParaRPr lang="en-US" sz="4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6" name="Rectangle 5"/>
          <p:cNvSpPr/>
          <p:nvPr/>
        </p:nvSpPr>
        <p:spPr>
          <a:xfrm>
            <a:off x="0" y="6440199"/>
            <a:ext cx="12144671" cy="400110"/>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LUCY CABRERA        ANTHONY CALVANO        TAO CHEN        SHAUN GAVIDIA        HO-KAI HUANG</a:t>
            </a:r>
            <a:endParaRPr lang="en-US" sz="2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8" name="Straight Connector 7"/>
          <p:cNvCxnSpPr/>
          <p:nvPr/>
        </p:nvCxnSpPr>
        <p:spPr>
          <a:xfrm>
            <a:off x="6219648" y="2343218"/>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95432" y="4651260"/>
            <a:ext cx="4089581" cy="1015663"/>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Prepared Under the Supervision</a:t>
            </a:r>
          </a:p>
          <a:p>
            <a:pPr algn="ctr"/>
            <a:r>
              <a:rPr lang="en-US" sz="2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of Professor Daniels</a:t>
            </a:r>
          </a:p>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New York University</a:t>
            </a:r>
            <a:endParaRPr lang="en-US" sz="2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45010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7" y="914399"/>
            <a:ext cx="6415088" cy="5140089"/>
          </a:xfrm>
          <a:prstGeom prst="rect">
            <a:avLst/>
          </a:prstGeom>
          <a:effectLst>
            <a:softEdge rad="177800"/>
          </a:effectLst>
        </p:spPr>
      </p:pic>
      <p:sp>
        <p:nvSpPr>
          <p:cNvPr id="5" name="Rectangle 4"/>
          <p:cNvSpPr/>
          <p:nvPr/>
        </p:nvSpPr>
        <p:spPr>
          <a:xfrm>
            <a:off x="7460723" y="611237"/>
            <a:ext cx="4274078" cy="5746412"/>
          </a:xfrm>
          <a:prstGeom prst="rect">
            <a:avLst/>
          </a:prstGeom>
          <a:solidFill>
            <a:schemeClr val="bg1"/>
          </a:solidFill>
          <a:ln w="15875" cmpd="dbl">
            <a:solidFill>
              <a:srgbClr val="C00000"/>
            </a:solidFill>
          </a:ln>
          <a:effectLst>
            <a:outerShdw blurRad="50800" dist="50800" dir="5400000" algn="ctr" rotWithShape="0">
              <a:srgbClr val="C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83237" y="948739"/>
            <a:ext cx="3829050" cy="4955203"/>
          </a:xfrm>
          <a:prstGeom prst="rect">
            <a:avLst/>
          </a:prstGeom>
          <a:noFill/>
        </p:spPr>
        <p:txBody>
          <a:bodyPr wrap="square" rtlCol="0">
            <a:spAutoFit/>
          </a:bodyPr>
          <a:lstStyle/>
          <a:p>
            <a:r>
              <a:rPr lang="en-US" i="1" dirty="0" smtClean="0">
                <a:latin typeface="Century Gothic" charset="0"/>
                <a:ea typeface="Century Gothic" charset="0"/>
                <a:cs typeface="Century Gothic" charset="0"/>
              </a:rPr>
              <a:t>“Philadelphia </a:t>
            </a:r>
            <a:r>
              <a:rPr lang="en-US" i="1" dirty="0">
                <a:latin typeface="Century Gothic" charset="0"/>
                <a:ea typeface="Century Gothic" charset="0"/>
                <a:cs typeface="Century Gothic" charset="0"/>
              </a:rPr>
              <a:t>is a city of </a:t>
            </a:r>
            <a:r>
              <a:rPr lang="en-US" i="1" dirty="0" err="1">
                <a:latin typeface="Century Gothic" charset="0"/>
                <a:ea typeface="Century Gothic" charset="0"/>
                <a:cs typeface="Century Gothic" charset="0"/>
              </a:rPr>
              <a:t>rowhouses</a:t>
            </a:r>
            <a:r>
              <a:rPr lang="en-US" i="1" dirty="0">
                <a:latin typeface="Century Gothic" charset="0"/>
                <a:ea typeface="Century Gothic" charset="0"/>
                <a:cs typeface="Century Gothic" charset="0"/>
              </a:rPr>
              <a:t>. Their constant revitalization and adaptation illustrates the viability of the city. We don’t cook in basement fireplaces or use backyard privies as the earliest </a:t>
            </a:r>
            <a:r>
              <a:rPr lang="en-US" i="1" dirty="0" err="1">
                <a:latin typeface="Century Gothic" charset="0"/>
                <a:ea typeface="Century Gothic" charset="0"/>
                <a:cs typeface="Century Gothic" charset="0"/>
              </a:rPr>
              <a:t>rowhouse</a:t>
            </a:r>
            <a:r>
              <a:rPr lang="en-US" i="1" dirty="0">
                <a:latin typeface="Century Gothic" charset="0"/>
                <a:ea typeface="Century Gothic" charset="0"/>
                <a:cs typeface="Century Gothic" charset="0"/>
              </a:rPr>
              <a:t> residents did, but the houses have proven to be so adaptable that we’ve been able to make them congenial to the 21st century, even with vastly different family structures, social ideals, and </a:t>
            </a:r>
            <a:r>
              <a:rPr lang="en-US" i="1" dirty="0" smtClean="0">
                <a:latin typeface="Century Gothic" charset="0"/>
                <a:ea typeface="Century Gothic" charset="0"/>
                <a:cs typeface="Century Gothic" charset="0"/>
              </a:rPr>
              <a:t>technology.”</a:t>
            </a:r>
          </a:p>
          <a:p>
            <a:endParaRPr lang="en-US" i="1" dirty="0">
              <a:latin typeface="Century Gothic" charset="0"/>
              <a:ea typeface="Century Gothic" charset="0"/>
              <a:cs typeface="Century Gothic" charset="0"/>
            </a:endParaRPr>
          </a:p>
          <a:p>
            <a:pPr algn="r"/>
            <a:r>
              <a:rPr lang="en-US" dirty="0">
                <a:latin typeface="Century Gothic" charset="0"/>
                <a:ea typeface="Century Gothic" charset="0"/>
                <a:cs typeface="Century Gothic" charset="0"/>
              </a:rPr>
              <a:t>GARY J. JASTRZAB, </a:t>
            </a:r>
            <a:endParaRPr lang="en-US" dirty="0" smtClean="0">
              <a:latin typeface="Century Gothic" charset="0"/>
              <a:ea typeface="Century Gothic" charset="0"/>
              <a:cs typeface="Century Gothic" charset="0"/>
            </a:endParaRPr>
          </a:p>
          <a:p>
            <a:pPr algn="r"/>
            <a:r>
              <a:rPr lang="en-US" sz="1400" dirty="0" smtClean="0">
                <a:latin typeface="Century Gothic" charset="0"/>
                <a:ea typeface="Century Gothic" charset="0"/>
                <a:cs typeface="Century Gothic" charset="0"/>
              </a:rPr>
              <a:t>Acting </a:t>
            </a:r>
            <a:r>
              <a:rPr lang="en-US" sz="1400" dirty="0">
                <a:latin typeface="Century Gothic" charset="0"/>
                <a:ea typeface="Century Gothic" charset="0"/>
                <a:cs typeface="Century Gothic" charset="0"/>
              </a:rPr>
              <a:t>Executive Director Philadelphia City Planning Commission</a:t>
            </a:r>
          </a:p>
        </p:txBody>
      </p:sp>
    </p:spTree>
    <p:extLst>
      <p:ext uri="{BB962C8B-B14F-4D97-AF65-F5344CB8AC3E}">
        <p14:creationId xmlns:p14="http://schemas.microsoft.com/office/powerpoint/2010/main" val="211700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7" y="914399"/>
            <a:ext cx="6415088" cy="5140089"/>
          </a:xfrm>
          <a:prstGeom prst="rect">
            <a:avLst/>
          </a:prstGeom>
          <a:effectLst>
            <a:softEdge rad="177800"/>
          </a:effectLst>
        </p:spPr>
      </p:pic>
      <p:sp>
        <p:nvSpPr>
          <p:cNvPr id="5" name="Rectangle 4"/>
          <p:cNvSpPr/>
          <p:nvPr/>
        </p:nvSpPr>
        <p:spPr>
          <a:xfrm>
            <a:off x="7460723" y="611237"/>
            <a:ext cx="4274078" cy="5746412"/>
          </a:xfrm>
          <a:prstGeom prst="rect">
            <a:avLst/>
          </a:prstGeom>
          <a:solidFill>
            <a:schemeClr val="bg1"/>
          </a:solidFill>
          <a:ln w="15875" cmpd="dbl">
            <a:solidFill>
              <a:srgbClr val="C00000"/>
            </a:solidFill>
          </a:ln>
          <a:effectLst>
            <a:outerShdw blurRad="50800" dist="50800" dir="5400000" algn="ctr" rotWithShape="0">
              <a:srgbClr val="C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5" y="135467"/>
            <a:ext cx="3595946" cy="2696960"/>
          </a:xfrm>
          <a:prstGeom prst="rect">
            <a:avLst/>
          </a:prstGeom>
          <a:effectLst>
            <a:softEdge rad="1270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030" y="4165599"/>
            <a:ext cx="3302436" cy="2476827"/>
          </a:xfrm>
          <a:prstGeom prst="rect">
            <a:avLst/>
          </a:prstGeom>
          <a:effectLst>
            <a:softEdge rad="1143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88725"/>
            <a:ext cx="2863355" cy="1944695"/>
          </a:xfrm>
          <a:prstGeom prst="rect">
            <a:avLst/>
          </a:prstGeom>
          <a:effectLst>
            <a:softEdge rad="1270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5362" y="767721"/>
            <a:ext cx="5348287" cy="3008412"/>
          </a:xfrm>
          <a:prstGeom prst="rect">
            <a:avLst/>
          </a:prstGeom>
          <a:effectLst>
            <a:softEdge rad="13970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0971" y="3192418"/>
            <a:ext cx="3657050" cy="2431938"/>
          </a:xfrm>
          <a:prstGeom prst="rect">
            <a:avLst/>
          </a:prstGeom>
          <a:effectLst>
            <a:softEdge rad="177800"/>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973" y="1239328"/>
            <a:ext cx="3980357" cy="4129904"/>
          </a:xfrm>
          <a:prstGeom prst="rect">
            <a:avLst/>
          </a:prstGeom>
          <a:effectLst>
            <a:softEdge rad="127000"/>
          </a:effec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7289" y="4093000"/>
            <a:ext cx="3123484" cy="2552463"/>
          </a:xfrm>
          <a:prstGeom prst="rect">
            <a:avLst/>
          </a:prstGeom>
          <a:effectLst>
            <a:softEdge rad="127000"/>
          </a:effectLst>
        </p:spPr>
      </p:pic>
      <p:sp>
        <p:nvSpPr>
          <p:cNvPr id="15" name="TextBox 14"/>
          <p:cNvSpPr txBox="1"/>
          <p:nvPr/>
        </p:nvSpPr>
        <p:spPr>
          <a:xfrm>
            <a:off x="7683237" y="948739"/>
            <a:ext cx="3829050" cy="4955203"/>
          </a:xfrm>
          <a:prstGeom prst="rect">
            <a:avLst/>
          </a:prstGeom>
          <a:noFill/>
        </p:spPr>
        <p:txBody>
          <a:bodyPr wrap="square" rtlCol="0">
            <a:spAutoFit/>
          </a:bodyPr>
          <a:lstStyle/>
          <a:p>
            <a:r>
              <a:rPr lang="en-US" i="1" dirty="0" smtClean="0">
                <a:latin typeface="Century Gothic" charset="0"/>
                <a:ea typeface="Century Gothic" charset="0"/>
                <a:cs typeface="Century Gothic" charset="0"/>
              </a:rPr>
              <a:t>“Philadelphia </a:t>
            </a:r>
            <a:r>
              <a:rPr lang="en-US" i="1" dirty="0">
                <a:latin typeface="Century Gothic" charset="0"/>
                <a:ea typeface="Century Gothic" charset="0"/>
                <a:cs typeface="Century Gothic" charset="0"/>
              </a:rPr>
              <a:t>is a city of </a:t>
            </a:r>
            <a:r>
              <a:rPr lang="en-US" i="1" dirty="0" err="1">
                <a:latin typeface="Century Gothic" charset="0"/>
                <a:ea typeface="Century Gothic" charset="0"/>
                <a:cs typeface="Century Gothic" charset="0"/>
              </a:rPr>
              <a:t>rowhouses</a:t>
            </a:r>
            <a:r>
              <a:rPr lang="en-US" i="1" dirty="0">
                <a:latin typeface="Century Gothic" charset="0"/>
                <a:ea typeface="Century Gothic" charset="0"/>
                <a:cs typeface="Century Gothic" charset="0"/>
              </a:rPr>
              <a:t>. Their constant revitalization and adaptation illustrates the viability of the city. We don’t cook in basement fireplaces or use backyard privies as the earliest </a:t>
            </a:r>
            <a:r>
              <a:rPr lang="en-US" i="1" dirty="0" err="1">
                <a:latin typeface="Century Gothic" charset="0"/>
                <a:ea typeface="Century Gothic" charset="0"/>
                <a:cs typeface="Century Gothic" charset="0"/>
              </a:rPr>
              <a:t>rowhouse</a:t>
            </a:r>
            <a:r>
              <a:rPr lang="en-US" i="1" dirty="0">
                <a:latin typeface="Century Gothic" charset="0"/>
                <a:ea typeface="Century Gothic" charset="0"/>
                <a:cs typeface="Century Gothic" charset="0"/>
              </a:rPr>
              <a:t> residents did, but the houses have proven to be so adaptable that we’ve been able to make them congenial to the 21st century, even with vastly different family structures, social ideals, and </a:t>
            </a:r>
            <a:r>
              <a:rPr lang="en-US" i="1" dirty="0" smtClean="0">
                <a:latin typeface="Century Gothic" charset="0"/>
                <a:ea typeface="Century Gothic" charset="0"/>
                <a:cs typeface="Century Gothic" charset="0"/>
              </a:rPr>
              <a:t>technology.”</a:t>
            </a:r>
          </a:p>
          <a:p>
            <a:endParaRPr lang="en-US" i="1" dirty="0">
              <a:latin typeface="Century Gothic" charset="0"/>
              <a:ea typeface="Century Gothic" charset="0"/>
              <a:cs typeface="Century Gothic" charset="0"/>
            </a:endParaRPr>
          </a:p>
          <a:p>
            <a:pPr algn="r"/>
            <a:r>
              <a:rPr lang="en-US" dirty="0">
                <a:latin typeface="Century Gothic" charset="0"/>
                <a:ea typeface="Century Gothic" charset="0"/>
                <a:cs typeface="Century Gothic" charset="0"/>
              </a:rPr>
              <a:t>GARY J. JASTRZAB, </a:t>
            </a:r>
            <a:endParaRPr lang="en-US" dirty="0" smtClean="0">
              <a:latin typeface="Century Gothic" charset="0"/>
              <a:ea typeface="Century Gothic" charset="0"/>
              <a:cs typeface="Century Gothic" charset="0"/>
            </a:endParaRPr>
          </a:p>
          <a:p>
            <a:pPr algn="r"/>
            <a:r>
              <a:rPr lang="en-US" sz="1400" dirty="0" smtClean="0">
                <a:latin typeface="Century Gothic" charset="0"/>
                <a:ea typeface="Century Gothic" charset="0"/>
                <a:cs typeface="Century Gothic" charset="0"/>
              </a:rPr>
              <a:t>Acting </a:t>
            </a:r>
            <a:r>
              <a:rPr lang="en-US" sz="1400" dirty="0">
                <a:latin typeface="Century Gothic" charset="0"/>
                <a:ea typeface="Century Gothic" charset="0"/>
                <a:cs typeface="Century Gothic" charset="0"/>
              </a:rPr>
              <a:t>Executive Director Philadelphia City Planning Commission</a:t>
            </a:r>
          </a:p>
        </p:txBody>
      </p:sp>
      <p:sp>
        <p:nvSpPr>
          <p:cNvPr id="2" name="Rectangle 1"/>
          <p:cNvSpPr/>
          <p:nvPr/>
        </p:nvSpPr>
        <p:spPr>
          <a:xfrm>
            <a:off x="8333890" y="6445090"/>
            <a:ext cx="2527744" cy="307777"/>
          </a:xfrm>
          <a:prstGeom prst="rect">
            <a:avLst/>
          </a:prstGeom>
          <a:noFill/>
        </p:spPr>
        <p:txBody>
          <a:bodyPr wrap="none" lIns="91440" tIns="45720" rIns="91440" bIns="45720">
            <a:spAutoFit/>
          </a:bodyPr>
          <a:lstStyle/>
          <a:p>
            <a:pPr algn="ctr"/>
            <a:r>
              <a:rPr lang="en-US" sz="1400" b="0" cap="none" spc="0" dirty="0" smtClean="0">
                <a:ln w="0"/>
                <a:solidFill>
                  <a:schemeClr val="tx1"/>
                </a:solidFill>
                <a:effectLst>
                  <a:outerShdw blurRad="38100" dist="19050" dir="2700000" algn="tl" rotWithShape="0">
                    <a:schemeClr val="dk1">
                      <a:alpha val="40000"/>
                    </a:schemeClr>
                  </a:outerShdw>
                </a:effectLst>
              </a:rPr>
              <a:t>Photo Credit Jeffrey Stockbridge</a:t>
            </a:r>
            <a:endParaRPr lang="en-US" sz="1400" b="0" cap="none" spc="0" dirty="0">
              <a:ln w="0"/>
              <a:solidFill>
                <a:schemeClr val="tx1"/>
              </a:solidFill>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0217" y="314362"/>
            <a:ext cx="2307709" cy="2962801"/>
          </a:xfrm>
          <a:prstGeom prst="rect">
            <a:avLst/>
          </a:prstGeom>
          <a:effectLst>
            <a:softEdge rad="139700"/>
          </a:effectLst>
        </p:spPr>
      </p:pic>
    </p:spTree>
    <p:extLst>
      <p:ext uri="{BB962C8B-B14F-4D97-AF65-F5344CB8AC3E}">
        <p14:creationId xmlns:p14="http://schemas.microsoft.com/office/powerpoint/2010/main" val="4496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7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9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11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130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childTnLst>
                          </p:cTn>
                        </p:par>
                        <p:par>
                          <p:cTn id="31" fill="hold">
                            <p:stCondLst>
                              <p:cond delay="150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childTnLst>
                          </p:cTn>
                        </p:par>
                        <p:par>
                          <p:cTn id="35" fill="hold">
                            <p:stCondLst>
                              <p:cond delay="170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sp>
        <p:nvSpPr>
          <p:cNvPr id="4" name="Rectangle 3"/>
          <p:cNvSpPr/>
          <p:nvPr/>
        </p:nvSpPr>
        <p:spPr>
          <a:xfrm>
            <a:off x="5612074" y="154460"/>
            <a:ext cx="6058069"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OUR PROPOSAL</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5" name="Straight Connector 4"/>
          <p:cNvCxnSpPr/>
          <p:nvPr/>
        </p:nvCxnSpPr>
        <p:spPr>
          <a:xfrm>
            <a:off x="5920537" y="1312210"/>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0" y="726883"/>
            <a:ext cx="4170196" cy="5398915"/>
          </a:xfrm>
          <a:prstGeom prst="rect">
            <a:avLst/>
          </a:prstGeom>
          <a:effectLst>
            <a:softEdge rad="1397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8889"/>
          <a:stretch/>
        </p:blipFill>
        <p:spPr>
          <a:xfrm>
            <a:off x="5431496" y="1687499"/>
            <a:ext cx="6419226" cy="4791376"/>
          </a:xfrm>
          <a:prstGeom prst="rect">
            <a:avLst/>
          </a:prstGeom>
          <a:effectLst>
            <a:softEdge rad="139700"/>
          </a:effectLst>
        </p:spPr>
      </p:pic>
    </p:spTree>
    <p:extLst>
      <p:ext uri="{BB962C8B-B14F-4D97-AF65-F5344CB8AC3E}">
        <p14:creationId xmlns:p14="http://schemas.microsoft.com/office/powerpoint/2010/main" val="178773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50974" y="57956"/>
            <a:ext cx="2424053"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6"/>
          <a:stretch/>
        </p:blipFill>
        <p:spPr>
          <a:xfrm rot="5400000">
            <a:off x="8280862" y="-1332298"/>
            <a:ext cx="2322900" cy="5067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71516" y="3148160"/>
            <a:ext cx="2246939" cy="5172741"/>
          </a:xfrm>
          <a:prstGeom prst="rect">
            <a:avLst/>
          </a:prstGeom>
        </p:spPr>
      </p:pic>
      <p:sp>
        <p:nvSpPr>
          <p:cNvPr id="5" name="Rectangle 4"/>
          <p:cNvSpPr/>
          <p:nvPr/>
        </p:nvSpPr>
        <p:spPr>
          <a:xfrm>
            <a:off x="1420397" y="693568"/>
            <a:ext cx="411843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2</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ND</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6" name="Rectangle 5"/>
          <p:cNvSpPr/>
          <p:nvPr/>
        </p:nvSpPr>
        <p:spPr>
          <a:xfrm>
            <a:off x="1420397" y="2960133"/>
            <a:ext cx="3829896"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1</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ST</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7" name="Rectangle 6"/>
          <p:cNvSpPr/>
          <p:nvPr/>
        </p:nvSpPr>
        <p:spPr>
          <a:xfrm>
            <a:off x="1420397" y="5226698"/>
            <a:ext cx="4006226" cy="1015663"/>
          </a:xfrm>
          <a:prstGeom prst="rect">
            <a:avLst/>
          </a:prstGeom>
          <a:noFill/>
        </p:spPr>
        <p:txBody>
          <a:bodyPr wrap="none" lIns="91440" tIns="45720" rIns="91440" bIns="45720">
            <a:spAutoFit/>
          </a:bodyPr>
          <a:lstStyle/>
          <a:p>
            <a:pPr algn="ctr"/>
            <a:r>
              <a:rPr lang="en-US" sz="600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BASEMENT</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10" name="Rectangle 9"/>
          <p:cNvSpPr/>
          <p:nvPr/>
        </p:nvSpPr>
        <p:spPr>
          <a:xfrm>
            <a:off x="762000" y="115912"/>
            <a:ext cx="11319356" cy="2246937"/>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9067" y="4611061"/>
            <a:ext cx="11082289" cy="224693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77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50974" y="57956"/>
            <a:ext cx="2424053"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6"/>
          <a:stretch/>
        </p:blipFill>
        <p:spPr>
          <a:xfrm rot="5400000">
            <a:off x="8280862" y="-1332298"/>
            <a:ext cx="2322900" cy="5067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71516" y="3148160"/>
            <a:ext cx="2246939" cy="5172741"/>
          </a:xfrm>
          <a:prstGeom prst="rect">
            <a:avLst/>
          </a:prstGeom>
        </p:spPr>
      </p:pic>
      <p:sp>
        <p:nvSpPr>
          <p:cNvPr id="5" name="Rectangle 4"/>
          <p:cNvSpPr/>
          <p:nvPr/>
        </p:nvSpPr>
        <p:spPr>
          <a:xfrm>
            <a:off x="1420397" y="693568"/>
            <a:ext cx="411843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2</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ND</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6" name="Rectangle 5"/>
          <p:cNvSpPr/>
          <p:nvPr/>
        </p:nvSpPr>
        <p:spPr>
          <a:xfrm>
            <a:off x="1420397" y="2960133"/>
            <a:ext cx="3829896"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1</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ST</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7" name="Rectangle 6"/>
          <p:cNvSpPr/>
          <p:nvPr/>
        </p:nvSpPr>
        <p:spPr>
          <a:xfrm>
            <a:off x="1420397" y="5226698"/>
            <a:ext cx="4006226" cy="1015663"/>
          </a:xfrm>
          <a:prstGeom prst="rect">
            <a:avLst/>
          </a:prstGeom>
          <a:noFill/>
        </p:spPr>
        <p:txBody>
          <a:bodyPr wrap="none" lIns="91440" tIns="45720" rIns="91440" bIns="45720">
            <a:spAutoFit/>
          </a:bodyPr>
          <a:lstStyle/>
          <a:p>
            <a:pPr algn="ctr"/>
            <a:r>
              <a:rPr lang="en-US" sz="600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BASEMENT</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10" name="Rectangle 9"/>
          <p:cNvSpPr/>
          <p:nvPr/>
        </p:nvSpPr>
        <p:spPr>
          <a:xfrm>
            <a:off x="762000" y="115912"/>
            <a:ext cx="11319356" cy="224693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9067" y="4611061"/>
            <a:ext cx="11082289" cy="224693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9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50974" y="57956"/>
            <a:ext cx="2424053"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6"/>
          <a:stretch/>
        </p:blipFill>
        <p:spPr>
          <a:xfrm rot="5400000">
            <a:off x="8280862" y="-1332298"/>
            <a:ext cx="2322900" cy="5067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71516" y="3148160"/>
            <a:ext cx="2246939" cy="5172741"/>
          </a:xfrm>
          <a:prstGeom prst="rect">
            <a:avLst/>
          </a:prstGeom>
        </p:spPr>
      </p:pic>
      <p:sp>
        <p:nvSpPr>
          <p:cNvPr id="5" name="Rectangle 4"/>
          <p:cNvSpPr/>
          <p:nvPr/>
        </p:nvSpPr>
        <p:spPr>
          <a:xfrm>
            <a:off x="1420397" y="693568"/>
            <a:ext cx="411843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2</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ND</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6" name="Rectangle 5"/>
          <p:cNvSpPr/>
          <p:nvPr/>
        </p:nvSpPr>
        <p:spPr>
          <a:xfrm>
            <a:off x="1420397" y="2960133"/>
            <a:ext cx="3829896"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1</a:t>
            </a:r>
            <a:r>
              <a:rPr lang="en-US" sz="6000" baseline="30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ST</a:t>
            </a: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 FLOOR</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7" name="Rectangle 6"/>
          <p:cNvSpPr/>
          <p:nvPr/>
        </p:nvSpPr>
        <p:spPr>
          <a:xfrm>
            <a:off x="1420397" y="5226698"/>
            <a:ext cx="4006226" cy="1015663"/>
          </a:xfrm>
          <a:prstGeom prst="rect">
            <a:avLst/>
          </a:prstGeom>
          <a:noFill/>
        </p:spPr>
        <p:txBody>
          <a:bodyPr wrap="none" lIns="91440" tIns="45720" rIns="91440" bIns="45720">
            <a:spAutoFit/>
          </a:bodyPr>
          <a:lstStyle/>
          <a:p>
            <a:pPr algn="ctr"/>
            <a:r>
              <a:rPr lang="en-US" sz="600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BASEMENT</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11" name="Rectangle 10"/>
          <p:cNvSpPr/>
          <p:nvPr/>
        </p:nvSpPr>
        <p:spPr>
          <a:xfrm>
            <a:off x="999067" y="4611061"/>
            <a:ext cx="11082289" cy="224693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8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373"/>
            <a:ext cx="12192000" cy="6827936"/>
          </a:xfrm>
          <a:prstGeom prst="rect">
            <a:avLst/>
          </a:prstGeom>
        </p:spPr>
      </p:pic>
      <p:graphicFrame>
        <p:nvGraphicFramePr>
          <p:cNvPr id="3" name="Chart 2"/>
          <p:cNvGraphicFramePr/>
          <p:nvPr>
            <p:extLst>
              <p:ext uri="{D42A27DB-BD31-4B8C-83A1-F6EECF244321}">
                <p14:modId xmlns:p14="http://schemas.microsoft.com/office/powerpoint/2010/main" val="1576701484"/>
              </p:ext>
            </p:extLst>
          </p:nvPr>
        </p:nvGraphicFramePr>
        <p:xfrm>
          <a:off x="8111067" y="3820041"/>
          <a:ext cx="4080933" cy="337662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541437" y="219051"/>
            <a:ext cx="7454285" cy="1015663"/>
          </a:xfrm>
          <a:prstGeom prst="rect">
            <a:avLst/>
          </a:prstGeom>
          <a:noFill/>
        </p:spPr>
        <p:txBody>
          <a:bodyPr wrap="none" lIns="91440" tIns="45720" rIns="91440" bIns="45720">
            <a:spAutoFit/>
          </a:bodyPr>
          <a:lstStyle/>
          <a:p>
            <a:pPr algn="ctr"/>
            <a:r>
              <a:rPr lang="en-US" sz="6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TRIPLE BOTTOM LINE</a:t>
            </a:r>
            <a:endParaRPr lang="en-US" sz="6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cxnSp>
        <p:nvCxnSpPr>
          <p:cNvPr id="6" name="Straight Connector 5"/>
          <p:cNvCxnSpPr/>
          <p:nvPr/>
        </p:nvCxnSpPr>
        <p:spPr>
          <a:xfrm>
            <a:off x="5548008" y="1234714"/>
            <a:ext cx="5441141" cy="138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79365" y="1294736"/>
            <a:ext cx="1978427" cy="707886"/>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rgbClr val="C00000">
                      <a:alpha val="40000"/>
                    </a:srgbClr>
                  </a:outerShdw>
                </a:effectLst>
                <a:latin typeface="Century Gothic" charset="0"/>
                <a:ea typeface="Century Gothic" charset="0"/>
                <a:cs typeface="Century Gothic" charset="0"/>
              </a:rPr>
              <a:t>PLANET</a:t>
            </a:r>
            <a:endParaRPr lang="en-US" sz="4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66" y="293425"/>
            <a:ext cx="3011064" cy="2002622"/>
          </a:xfrm>
          <a:prstGeom prst="rect">
            <a:avLst/>
          </a:prstGeom>
          <a:effectLst>
            <a:softEdge rad="381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43" y="4196019"/>
            <a:ext cx="3130883" cy="2624667"/>
          </a:xfrm>
          <a:prstGeom prst="rect">
            <a:avLst/>
          </a:prstGeom>
          <a:effectLst>
            <a:softEdge rad="1143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9718" y="4434694"/>
            <a:ext cx="3578860" cy="2147316"/>
          </a:xfrm>
          <a:prstGeom prst="rect">
            <a:avLst/>
          </a:prstGeom>
          <a:effectLst>
            <a:softEdge rad="88900"/>
          </a:effectLst>
        </p:spPr>
      </p:pic>
      <p:sp>
        <p:nvSpPr>
          <p:cNvPr id="11" name="Rectangle 10"/>
          <p:cNvSpPr/>
          <p:nvPr/>
        </p:nvSpPr>
        <p:spPr>
          <a:xfrm>
            <a:off x="746979" y="2296047"/>
            <a:ext cx="3265638" cy="400110"/>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ROOFTOP SOLAR PANELS</a:t>
            </a:r>
            <a:endParaRPr lang="en-US" sz="2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
        <p:nvSpPr>
          <p:cNvPr id="15" name="Rectangle 14"/>
          <p:cNvSpPr/>
          <p:nvPr/>
        </p:nvSpPr>
        <p:spPr>
          <a:xfrm>
            <a:off x="806703" y="3595855"/>
            <a:ext cx="2906565" cy="400110"/>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WATER RECLAMATION</a:t>
            </a:r>
          </a:p>
        </p:txBody>
      </p:sp>
      <p:sp>
        <p:nvSpPr>
          <p:cNvPr id="16" name="Rectangle 15"/>
          <p:cNvSpPr/>
          <p:nvPr/>
        </p:nvSpPr>
        <p:spPr>
          <a:xfrm>
            <a:off x="4566955" y="3595855"/>
            <a:ext cx="3828292" cy="400110"/>
          </a:xfrm>
          <a:prstGeom prst="rect">
            <a:avLst/>
          </a:prstGeom>
          <a:noFill/>
        </p:spPr>
        <p:txBody>
          <a:bodyPr wrap="none" lIns="91440" tIns="45720" rIns="91440" bIns="45720">
            <a:spAutoFit/>
          </a:bodyPr>
          <a:lstStyle/>
          <a:p>
            <a:pPr algn="ctr"/>
            <a:r>
              <a:rPr lang="en-US" sz="2000" cap="none" spc="0" dirty="0" smtClean="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rPr>
              <a:t>NEIGHBORHOOD RECYCLING</a:t>
            </a:r>
            <a:endParaRPr lang="en-US" sz="2000" cap="none" spc="0" dirty="0">
              <a:ln w="0"/>
              <a:solidFill>
                <a:schemeClr val="tx1"/>
              </a:solidFill>
              <a:effectLst>
                <a:outerShdw blurRad="38100" dist="19050" dir="2700000" algn="tl" rotWithShape="0">
                  <a:srgbClr val="C00000">
                    <a:alpha val="40000"/>
                  </a:srgb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6934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7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par>
                          <p:cTn id="18" fill="hold">
                            <p:stCondLst>
                              <p:cond delay="9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par>
                          <p:cTn id="25" fill="hold">
                            <p:stCondLst>
                              <p:cond delay="11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p:bldP spid="11"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347</Words>
  <Application>Microsoft Macintosh PowerPoint</Application>
  <PresentationFormat>Widescreen</PresentationFormat>
  <Paragraphs>68</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gavidia</dc:creator>
  <cp:lastModifiedBy>shaun gavidia</cp:lastModifiedBy>
  <cp:revision>39</cp:revision>
  <dcterms:created xsi:type="dcterms:W3CDTF">2016-04-28T03:57:11Z</dcterms:created>
  <dcterms:modified xsi:type="dcterms:W3CDTF">2016-05-04T22:22:08Z</dcterms:modified>
</cp:coreProperties>
</file>